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9"/>
  </p:notesMasterIdLst>
  <p:sldIdLst>
    <p:sldId id="259" r:id="rId2"/>
    <p:sldId id="258" r:id="rId3"/>
    <p:sldId id="257" r:id="rId4"/>
    <p:sldId id="261" r:id="rId5"/>
    <p:sldId id="262" r:id="rId6"/>
    <p:sldId id="263" r:id="rId7"/>
    <p:sldId id="278"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Barlow Light" panose="020B0604020202020204" charset="0"/>
      <p:regular r:id="rId14"/>
      <p:bold r:id="rId15"/>
      <p:italic r:id="rId16"/>
      <p:boldItalic r:id="rId17"/>
    </p:embeddedFont>
    <p:embeddedFont>
      <p:font typeface="Barlow" panose="020B0604020202020204" charset="0"/>
      <p:regular r:id="rId18"/>
      <p:bold r:id="rId19"/>
      <p:italic r:id="rId20"/>
      <p:boldItalic r:id="rId21"/>
    </p:embeddedFont>
    <p:embeddedFont>
      <p:font typeface="Tahoma" panose="020B0604030504040204" pitchFamily="34" charset="0"/>
      <p:regular r:id="rId22"/>
      <p:bold r:id="rId23"/>
    </p:embeddedFont>
    <p:embeddedFont>
      <p:font typeface="Raleway Thin"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3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5662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4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9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98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4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96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01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7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5" name="Google Shape;405;p15"/>
          <p:cNvSpPr txBox="1">
            <a:spLocks noGrp="1"/>
          </p:cNvSpPr>
          <p:nvPr>
            <p:ph type="ctrTitle"/>
          </p:nvPr>
        </p:nvSpPr>
        <p:spPr>
          <a:xfrm>
            <a:off x="1020492" y="2220106"/>
            <a:ext cx="4676700" cy="6762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Course Outline</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06" name="Google Shape;406;p15"/>
          <p:cNvSpPr txBox="1">
            <a:spLocks noGrp="1"/>
          </p:cNvSpPr>
          <p:nvPr>
            <p:ph type="subTitle" idx="1"/>
          </p:nvPr>
        </p:nvSpPr>
        <p:spPr>
          <a:xfrm>
            <a:off x="1690626" y="2900041"/>
            <a:ext cx="4676700" cy="38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the first set of slides</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3036712671"/>
              </p:ext>
            </p:extLst>
          </p:nvPr>
        </p:nvGraphicFramePr>
        <p:xfrm>
          <a:off x="72428" y="3811509"/>
          <a:ext cx="5685576" cy="274320"/>
        </p:xfrm>
        <a:graphic>
          <a:graphicData uri="http://schemas.openxmlformats.org/drawingml/2006/table">
            <a:tbl>
              <a:tblPr/>
              <a:tblGrid>
                <a:gridCol w="5685576"/>
              </a:tblGrid>
              <a:tr h="244443">
                <a:tc>
                  <a:txBody>
                    <a:bodyPr/>
                    <a:lstStyle/>
                    <a:p>
                      <a:r>
                        <a:rPr lang="en-US" sz="1200" dirty="0" smtClean="0">
                          <a:solidFill>
                            <a:schemeClr val="tx1"/>
                          </a:solidFill>
                          <a:latin typeface="Times New Roman" pitchFamily="18" charset="0"/>
                          <a:cs typeface="Times New Roman" pitchFamily="18" charset="0"/>
                        </a:rPr>
                        <a:t>Module</a:t>
                      </a:r>
                      <a:r>
                        <a:rPr lang="en-US" sz="1200" baseline="0" dirty="0" smtClean="0">
                          <a:solidFill>
                            <a:schemeClr val="tx1"/>
                          </a:solidFill>
                          <a:latin typeface="Times New Roman" pitchFamily="18" charset="0"/>
                          <a:cs typeface="Times New Roman" pitchFamily="18" charset="0"/>
                        </a:rPr>
                        <a:t> </a:t>
                      </a:r>
                      <a:r>
                        <a:rPr lang="en-US" sz="1200" baseline="0" dirty="0" smtClean="0">
                          <a:solidFill>
                            <a:schemeClr val="tx1"/>
                          </a:solidFill>
                          <a:latin typeface="Times New Roman" pitchFamily="18" charset="0"/>
                          <a:cs typeface="Times New Roman" pitchFamily="18" charset="0"/>
                        </a:rPr>
                        <a:t>Name: INVESTIGATIVE JOURNALISM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802" y="4354548"/>
            <a:ext cx="76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heel(1)">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6">
                                            <p:txEl>
                                              <p:pRg st="0" end="0"/>
                                            </p:txEl>
                                          </p:spTgt>
                                        </p:tgtEl>
                                        <p:attrNameLst>
                                          <p:attrName>style.visibility</p:attrName>
                                        </p:attrNameLst>
                                      </p:cBhvr>
                                      <p:to>
                                        <p:strVal val="visible"/>
                                      </p:to>
                                    </p:set>
                                    <p:animEffect transition="in" filter="wipe(down)">
                                      <p:cBhvr>
                                        <p:cTn id="12" dur="500"/>
                                        <p:tgtEl>
                                          <p:spTgt spid="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08"/>
                                        </p:tgtEl>
                                        <p:attrNameLst>
                                          <p:attrName>style.visibility</p:attrName>
                                        </p:attrNameLst>
                                      </p:cBhvr>
                                      <p:to>
                                        <p:strVal val="visible"/>
                                      </p:to>
                                    </p:set>
                                    <p:anim calcmode="lin" valueType="num">
                                      <p:cBhvr>
                                        <p:cTn id="24" dur="1000" fill="hold"/>
                                        <p:tgtEl>
                                          <p:spTgt spid="408"/>
                                        </p:tgtEl>
                                        <p:attrNameLst>
                                          <p:attrName>ppt_w</p:attrName>
                                        </p:attrNameLst>
                                      </p:cBhvr>
                                      <p:tavLst>
                                        <p:tav tm="0">
                                          <p:val>
                                            <p:fltVal val="0"/>
                                          </p:val>
                                        </p:tav>
                                        <p:tav tm="100000">
                                          <p:val>
                                            <p:strVal val="#ppt_w"/>
                                          </p:val>
                                        </p:tav>
                                      </p:tavLst>
                                    </p:anim>
                                    <p:anim calcmode="lin" valueType="num">
                                      <p:cBhvr>
                                        <p:cTn id="25" dur="1000" fill="hold"/>
                                        <p:tgtEl>
                                          <p:spTgt spid="408"/>
                                        </p:tgtEl>
                                        <p:attrNameLst>
                                          <p:attrName>ppt_h</p:attrName>
                                        </p:attrNameLst>
                                      </p:cBhvr>
                                      <p:tavLst>
                                        <p:tav tm="0">
                                          <p:val>
                                            <p:fltVal val="0"/>
                                          </p:val>
                                        </p:tav>
                                        <p:tav tm="100000">
                                          <p:val>
                                            <p:strVal val="#ppt_h"/>
                                          </p:val>
                                        </p:tav>
                                      </p:tavLst>
                                    </p:anim>
                                    <p:anim calcmode="lin" valueType="num">
                                      <p:cBhvr>
                                        <p:cTn id="26" dur="1000" fill="hold"/>
                                        <p:tgtEl>
                                          <p:spTgt spid="408"/>
                                        </p:tgtEl>
                                        <p:attrNameLst>
                                          <p:attrName>style.rotation</p:attrName>
                                        </p:attrNameLst>
                                      </p:cBhvr>
                                      <p:tavLst>
                                        <p:tav tm="0">
                                          <p:val>
                                            <p:fltVal val="90"/>
                                          </p:val>
                                        </p:tav>
                                        <p:tav tm="100000">
                                          <p:val>
                                            <p:fltVal val="0"/>
                                          </p:val>
                                        </p:tav>
                                      </p:tavLst>
                                    </p:anim>
                                    <p:animEffect transition="in" filter="fade">
                                      <p:cBhvr>
                                        <p:cTn id="27" dur="1000"/>
                                        <p:tgtEl>
                                          <p:spTgt spid="40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80">
                                          <p:stCondLst>
                                            <p:cond delay="0"/>
                                          </p:stCondLst>
                                        </p:cTn>
                                        <p:tgtEl>
                                          <p:spTgt spid="2050"/>
                                        </p:tgtEl>
                                      </p:cBhvr>
                                    </p:animEffect>
                                    <p:anim calcmode="lin" valueType="num">
                                      <p:cBhvr>
                                        <p:cTn id="3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0"/>
                                        </p:tgtEl>
                                      </p:cBhvr>
                                      <p:to x="100000" y="60000"/>
                                    </p:animScale>
                                    <p:animScale>
                                      <p:cBhvr>
                                        <p:cTn id="39" dur="166" decel="50000">
                                          <p:stCondLst>
                                            <p:cond delay="676"/>
                                          </p:stCondLst>
                                        </p:cTn>
                                        <p:tgtEl>
                                          <p:spTgt spid="2050"/>
                                        </p:tgtEl>
                                      </p:cBhvr>
                                      <p:to x="100000" y="100000"/>
                                    </p:animScale>
                                    <p:animScale>
                                      <p:cBhvr>
                                        <p:cTn id="40" dur="26">
                                          <p:stCondLst>
                                            <p:cond delay="1312"/>
                                          </p:stCondLst>
                                        </p:cTn>
                                        <p:tgtEl>
                                          <p:spTgt spid="2050"/>
                                        </p:tgtEl>
                                      </p:cBhvr>
                                      <p:to x="100000" y="80000"/>
                                    </p:animScale>
                                    <p:animScale>
                                      <p:cBhvr>
                                        <p:cTn id="41" dur="166" decel="50000">
                                          <p:stCondLst>
                                            <p:cond delay="1338"/>
                                          </p:stCondLst>
                                        </p:cTn>
                                        <p:tgtEl>
                                          <p:spTgt spid="2050"/>
                                        </p:tgtEl>
                                      </p:cBhvr>
                                      <p:to x="100000" y="100000"/>
                                    </p:animScale>
                                    <p:animScale>
                                      <p:cBhvr>
                                        <p:cTn id="42" dur="26">
                                          <p:stCondLst>
                                            <p:cond delay="1642"/>
                                          </p:stCondLst>
                                        </p:cTn>
                                        <p:tgtEl>
                                          <p:spTgt spid="2050"/>
                                        </p:tgtEl>
                                      </p:cBhvr>
                                      <p:to x="100000" y="90000"/>
                                    </p:animScale>
                                    <p:animScale>
                                      <p:cBhvr>
                                        <p:cTn id="43" dur="166" decel="50000">
                                          <p:stCondLst>
                                            <p:cond delay="1668"/>
                                          </p:stCondLst>
                                        </p:cTn>
                                        <p:tgtEl>
                                          <p:spTgt spid="2050"/>
                                        </p:tgtEl>
                                      </p:cBhvr>
                                      <p:to x="100000" y="100000"/>
                                    </p:animScale>
                                    <p:animScale>
                                      <p:cBhvr>
                                        <p:cTn id="44" dur="26">
                                          <p:stCondLst>
                                            <p:cond delay="1808"/>
                                          </p:stCondLst>
                                        </p:cTn>
                                        <p:tgtEl>
                                          <p:spTgt spid="2050"/>
                                        </p:tgtEl>
                                      </p:cBhvr>
                                      <p:to x="100000" y="95000"/>
                                    </p:animScale>
                                    <p:animScale>
                                      <p:cBhvr>
                                        <p:cTn id="4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rot="1045419">
            <a:off x="403352" y="957002"/>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p>
            <a:pPr lvl="0" algn="ctr"/>
            <a:r>
              <a:rPr lang="en" sz="2000" dirty="0" smtClean="0">
                <a:latin typeface="Times New Roman" pitchFamily="18" charset="0"/>
                <a:cs typeface="Times New Roman" pitchFamily="18" charset="0"/>
              </a:rPr>
              <a:t>MODULE </a:t>
            </a:r>
            <a:r>
              <a:rPr lang="en" sz="2000" dirty="0">
                <a:latin typeface="Times New Roman" pitchFamily="18" charset="0"/>
                <a:cs typeface="Times New Roman" pitchFamily="18" charset="0"/>
              </a:rPr>
              <a:t>OBJECTIVE</a:t>
            </a:r>
            <a:endParaRPr sz="2000" dirty="0">
              <a:latin typeface="Times New Roman" pitchFamily="18" charset="0"/>
              <a:cs typeface="Times New Roman" pitchFamily="18" charset="0"/>
            </a:endParaRPr>
          </a:p>
        </p:txBody>
      </p:sp>
      <p:sp>
        <p:nvSpPr>
          <p:cNvPr id="4" name="Text Placeholder 3"/>
          <p:cNvSpPr>
            <a:spLocks noGrp="1"/>
          </p:cNvSpPr>
          <p:nvPr>
            <p:ph type="body" idx="1"/>
          </p:nvPr>
        </p:nvSpPr>
        <p:spPr>
          <a:xfrm>
            <a:off x="457200" y="1885950"/>
            <a:ext cx="2922900" cy="2788800"/>
          </a:xfrm>
        </p:spPr>
        <p:txBody>
          <a:bodyPr/>
          <a:lstStyle/>
          <a:p>
            <a:pPr marL="342900" lvl="0" indent="-342900">
              <a:lnSpc>
                <a:spcPct val="107000"/>
              </a:lnSpc>
              <a:spcBef>
                <a:spcPts val="0"/>
              </a:spcBef>
              <a:spcAft>
                <a:spcPts val="800"/>
              </a:spcAft>
              <a:buFont typeface="Courier New" panose="02070309020205020404" pitchFamily="49" charset="0"/>
              <a:buChar char="o"/>
            </a:pPr>
            <a:endParaRPr lang="en-US" dirty="0" smtClean="0">
              <a:solidFill>
                <a:srgbClr val="1F2024"/>
              </a:solidFill>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Font typeface="Courier New" panose="02070309020205020404" pitchFamily="49" charset="0"/>
              <a:buChar char="o"/>
            </a:pPr>
            <a:r>
              <a:rPr lang="en-US" dirty="0" smtClean="0">
                <a:solidFill>
                  <a:srgbClr val="1F2024"/>
                </a:solidFill>
                <a:latin typeface="Tahoma" panose="020B0604030504040204" pitchFamily="34" charset="0"/>
                <a:ea typeface="Calibri" panose="020F0502020204030204" pitchFamily="34" charset="0"/>
                <a:cs typeface="Times New Roman" panose="02020603050405020304" pitchFamily="18" charset="0"/>
              </a:rPr>
              <a:t>It </a:t>
            </a:r>
            <a:r>
              <a:rPr lang="en-US" dirty="0">
                <a:solidFill>
                  <a:srgbClr val="1F2024"/>
                </a:solidFill>
                <a:latin typeface="Tahoma" panose="020B0604030504040204" pitchFamily="34" charset="0"/>
                <a:ea typeface="Calibri" panose="020F0502020204030204" pitchFamily="34" charset="0"/>
                <a:cs typeface="Times New Roman" panose="02020603050405020304" pitchFamily="18" charset="0"/>
              </a:rPr>
              <a:t>serves the public interests through its detailed research and reporting of injustices. This is done through the appropriate updates given to the readers, listeners and viewers through the investigative reports</a:t>
            </a:r>
            <a:r>
              <a:rPr lang="en-US" dirty="0" smtClean="0">
                <a:solidFill>
                  <a:srgbClr val="1F2024"/>
                </a:solidFill>
                <a:latin typeface="Tahoma" panose="020B060403050404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idx="2"/>
          </p:nvPr>
        </p:nvSpPr>
        <p:spPr>
          <a:xfrm>
            <a:off x="3290250" y="1885950"/>
            <a:ext cx="2958150" cy="2788800"/>
          </a:xfrm>
        </p:spPr>
        <p:txBody>
          <a:bodyPr/>
          <a:lstStyle/>
          <a:p>
            <a:pPr marL="127000" indent="0">
              <a:buNone/>
            </a:pPr>
            <a:endParaRPr lang="en-US" dirty="0"/>
          </a:p>
          <a:p>
            <a:r>
              <a:rPr lang="en-US" dirty="0">
                <a:solidFill>
                  <a:srgbClr val="1F2024"/>
                </a:solidFill>
                <a:latin typeface="Tahoma" panose="020B0604030504040204" pitchFamily="34" charset="0"/>
                <a:ea typeface="Calibri" panose="020F0502020204030204" pitchFamily="34" charset="0"/>
              </a:rPr>
              <a:t>It </a:t>
            </a:r>
            <a:r>
              <a:rPr lang="en-US" dirty="0" err="1" smtClean="0">
                <a:solidFill>
                  <a:srgbClr val="1F2024"/>
                </a:solidFill>
                <a:latin typeface="Tahoma" panose="020B0604030504040204" pitchFamily="34" charset="0"/>
                <a:ea typeface="Calibri" panose="020F0502020204030204" pitchFamily="34" charset="0"/>
              </a:rPr>
              <a:t>leds</a:t>
            </a:r>
            <a:r>
              <a:rPr lang="en-US" dirty="0" smtClean="0">
                <a:solidFill>
                  <a:srgbClr val="1F2024"/>
                </a:solidFill>
                <a:latin typeface="Tahoma" panose="020B0604030504040204" pitchFamily="34" charset="0"/>
                <a:ea typeface="Calibri" panose="020F0502020204030204" pitchFamily="34" charset="0"/>
              </a:rPr>
              <a:t> </a:t>
            </a:r>
            <a:r>
              <a:rPr lang="en-US" dirty="0">
                <a:solidFill>
                  <a:srgbClr val="1F2024"/>
                </a:solidFill>
                <a:latin typeface="Tahoma" panose="020B0604030504040204" pitchFamily="34" charset="0"/>
                <a:ea typeface="Calibri" panose="020F0502020204030204" pitchFamily="34" charset="0"/>
              </a:rPr>
              <a:t>to the achievement of justice to many People who had been denied. This is mostly due to cover up of terrible events by the people who sometimes work for certain people in power</a:t>
            </a:r>
            <a:endParaRPr lang="en-US" dirty="0"/>
          </a:p>
          <a:p>
            <a:endParaRPr lang="en-US" dirty="0"/>
          </a:p>
        </p:txBody>
      </p:sp>
      <p:sp>
        <p:nvSpPr>
          <p:cNvPr id="6" name="Text Placeholder 5"/>
          <p:cNvSpPr>
            <a:spLocks noGrp="1"/>
          </p:cNvSpPr>
          <p:nvPr>
            <p:ph type="body" idx="3"/>
          </p:nvPr>
        </p:nvSpPr>
        <p:spPr>
          <a:xfrm>
            <a:off x="6123300" y="1995750"/>
            <a:ext cx="2868300" cy="2679000"/>
          </a:xfrm>
        </p:spPr>
        <p:txBody>
          <a:bodyPr/>
          <a:lstStyle/>
          <a:p>
            <a:pPr marL="127000" indent="0">
              <a:buNone/>
            </a:pPr>
            <a:endParaRPr lang="en-US" dirty="0"/>
          </a:p>
          <a:p>
            <a:endParaRPr lang="en-US" dirty="0"/>
          </a:p>
        </p:txBody>
      </p:sp>
      <p:sp>
        <p:nvSpPr>
          <p:cNvPr id="381" name="Google Shape;381;p14"/>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circle(in)">
                                      <p:cBhvr>
                                        <p:cTn id="7" dur="2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80">
                                          <p:stCondLst>
                                            <p:cond delay="0"/>
                                          </p:stCondLst>
                                        </p:cTn>
                                        <p:tgtEl>
                                          <p:spTgt spid="5">
                                            <p:txEl>
                                              <p:pRg st="1" end="1"/>
                                            </p:txEl>
                                          </p:spTgt>
                                        </p:tgtEl>
                                      </p:cBhvr>
                                    </p:animEffect>
                                    <p:anim calcmode="lin" valueType="num">
                                      <p:cBhvr>
                                        <p:cTn id="31"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1" end="1"/>
                                            </p:txEl>
                                          </p:spTgt>
                                        </p:tgtEl>
                                      </p:cBhvr>
                                      <p:to x="100000" y="60000"/>
                                    </p:animScale>
                                    <p:animScale>
                                      <p:cBhvr>
                                        <p:cTn id="37" dur="166" decel="50000">
                                          <p:stCondLst>
                                            <p:cond delay="676"/>
                                          </p:stCondLst>
                                        </p:cTn>
                                        <p:tgtEl>
                                          <p:spTgt spid="5">
                                            <p:txEl>
                                              <p:pRg st="1" end="1"/>
                                            </p:txEl>
                                          </p:spTgt>
                                        </p:tgtEl>
                                      </p:cBhvr>
                                      <p:to x="100000" y="100000"/>
                                    </p:animScale>
                                    <p:animScale>
                                      <p:cBhvr>
                                        <p:cTn id="38" dur="26">
                                          <p:stCondLst>
                                            <p:cond delay="1312"/>
                                          </p:stCondLst>
                                        </p:cTn>
                                        <p:tgtEl>
                                          <p:spTgt spid="5">
                                            <p:txEl>
                                              <p:pRg st="1" end="1"/>
                                            </p:txEl>
                                          </p:spTgt>
                                        </p:tgtEl>
                                      </p:cBhvr>
                                      <p:to x="100000" y="80000"/>
                                    </p:animScale>
                                    <p:animScale>
                                      <p:cBhvr>
                                        <p:cTn id="39" dur="166" decel="50000">
                                          <p:stCondLst>
                                            <p:cond delay="1338"/>
                                          </p:stCondLst>
                                        </p:cTn>
                                        <p:tgtEl>
                                          <p:spTgt spid="5">
                                            <p:txEl>
                                              <p:pRg st="1" end="1"/>
                                            </p:txEl>
                                          </p:spTgt>
                                        </p:tgtEl>
                                      </p:cBhvr>
                                      <p:to x="100000" y="100000"/>
                                    </p:animScale>
                                    <p:animScale>
                                      <p:cBhvr>
                                        <p:cTn id="40" dur="26">
                                          <p:stCondLst>
                                            <p:cond delay="1642"/>
                                          </p:stCondLst>
                                        </p:cTn>
                                        <p:tgtEl>
                                          <p:spTgt spid="5">
                                            <p:txEl>
                                              <p:pRg st="1" end="1"/>
                                            </p:txEl>
                                          </p:spTgt>
                                        </p:tgtEl>
                                      </p:cBhvr>
                                      <p:to x="100000" y="90000"/>
                                    </p:animScale>
                                    <p:animScale>
                                      <p:cBhvr>
                                        <p:cTn id="41" dur="166" decel="50000">
                                          <p:stCondLst>
                                            <p:cond delay="1668"/>
                                          </p:stCondLst>
                                        </p:cTn>
                                        <p:tgtEl>
                                          <p:spTgt spid="5">
                                            <p:txEl>
                                              <p:pRg st="1" end="1"/>
                                            </p:txEl>
                                          </p:spTgt>
                                        </p:tgtEl>
                                      </p:cBhvr>
                                      <p:to x="100000" y="100000"/>
                                    </p:animScale>
                                    <p:animScale>
                                      <p:cBhvr>
                                        <p:cTn id="42" dur="26">
                                          <p:stCondLst>
                                            <p:cond delay="1808"/>
                                          </p:stCondLst>
                                        </p:cTn>
                                        <p:tgtEl>
                                          <p:spTgt spid="5">
                                            <p:txEl>
                                              <p:pRg st="1" end="1"/>
                                            </p:txEl>
                                          </p:spTgt>
                                        </p:tgtEl>
                                      </p:cBhvr>
                                      <p:to x="100000" y="95000"/>
                                    </p:animScale>
                                    <p:animScale>
                                      <p:cBhvr>
                                        <p:cTn id="43" dur="166" decel="50000">
                                          <p:stCondLst>
                                            <p:cond delay="1834"/>
                                          </p:stCondLst>
                                        </p:cTn>
                                        <p:tgtEl>
                                          <p:spTgt spid="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nodePh="1">
                                  <p:stCondLst>
                                    <p:cond delay="0"/>
                                  </p:stCondLst>
                                  <p:endCondLst>
                                    <p:cond evt="begin" delay="0">
                                      <p:tn val="46"/>
                                    </p:cond>
                                  </p:end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down)">
                                      <p:cBhvr>
                                        <p:cTn id="48" dur="580">
                                          <p:stCondLst>
                                            <p:cond delay="0"/>
                                          </p:stCondLst>
                                        </p:cTn>
                                        <p:tgtEl>
                                          <p:spTgt spid="6">
                                            <p:txEl>
                                              <p:pRg st="0" end="0"/>
                                            </p:txEl>
                                          </p:spTgt>
                                        </p:tgtEl>
                                      </p:cBhvr>
                                    </p:animEffect>
                                    <p:anim calcmode="lin" valueType="num">
                                      <p:cBhvr>
                                        <p:cTn id="4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0" end="0"/>
                                            </p:txEl>
                                          </p:spTgt>
                                        </p:tgtEl>
                                      </p:cBhvr>
                                      <p:to x="100000" y="60000"/>
                                    </p:animScale>
                                    <p:animScale>
                                      <p:cBhvr>
                                        <p:cTn id="55" dur="166" decel="50000">
                                          <p:stCondLst>
                                            <p:cond delay="676"/>
                                          </p:stCondLst>
                                        </p:cTn>
                                        <p:tgtEl>
                                          <p:spTgt spid="6">
                                            <p:txEl>
                                              <p:pRg st="0" end="0"/>
                                            </p:txEl>
                                          </p:spTgt>
                                        </p:tgtEl>
                                      </p:cBhvr>
                                      <p:to x="100000" y="100000"/>
                                    </p:animScale>
                                    <p:animScale>
                                      <p:cBhvr>
                                        <p:cTn id="56" dur="26">
                                          <p:stCondLst>
                                            <p:cond delay="1312"/>
                                          </p:stCondLst>
                                        </p:cTn>
                                        <p:tgtEl>
                                          <p:spTgt spid="6">
                                            <p:txEl>
                                              <p:pRg st="0" end="0"/>
                                            </p:txEl>
                                          </p:spTgt>
                                        </p:tgtEl>
                                      </p:cBhvr>
                                      <p:to x="100000" y="80000"/>
                                    </p:animScale>
                                    <p:animScale>
                                      <p:cBhvr>
                                        <p:cTn id="57" dur="166" decel="50000">
                                          <p:stCondLst>
                                            <p:cond delay="1338"/>
                                          </p:stCondLst>
                                        </p:cTn>
                                        <p:tgtEl>
                                          <p:spTgt spid="6">
                                            <p:txEl>
                                              <p:pRg st="0" end="0"/>
                                            </p:txEl>
                                          </p:spTgt>
                                        </p:tgtEl>
                                      </p:cBhvr>
                                      <p:to x="100000" y="100000"/>
                                    </p:animScale>
                                    <p:animScale>
                                      <p:cBhvr>
                                        <p:cTn id="58" dur="26">
                                          <p:stCondLst>
                                            <p:cond delay="1642"/>
                                          </p:stCondLst>
                                        </p:cTn>
                                        <p:tgtEl>
                                          <p:spTgt spid="6">
                                            <p:txEl>
                                              <p:pRg st="0" end="0"/>
                                            </p:txEl>
                                          </p:spTgt>
                                        </p:tgtEl>
                                      </p:cBhvr>
                                      <p:to x="100000" y="90000"/>
                                    </p:animScale>
                                    <p:animScale>
                                      <p:cBhvr>
                                        <p:cTn id="59" dur="166" decel="50000">
                                          <p:stCondLst>
                                            <p:cond delay="1668"/>
                                          </p:stCondLst>
                                        </p:cTn>
                                        <p:tgtEl>
                                          <p:spTgt spid="6">
                                            <p:txEl>
                                              <p:pRg st="0" end="0"/>
                                            </p:txEl>
                                          </p:spTgt>
                                        </p:tgtEl>
                                      </p:cBhvr>
                                      <p:to x="100000" y="100000"/>
                                    </p:animScale>
                                    <p:animScale>
                                      <p:cBhvr>
                                        <p:cTn id="60" dur="26">
                                          <p:stCondLst>
                                            <p:cond delay="1808"/>
                                          </p:stCondLst>
                                        </p:cTn>
                                        <p:tgtEl>
                                          <p:spTgt spid="6">
                                            <p:txEl>
                                              <p:pRg st="0" end="0"/>
                                            </p:txEl>
                                          </p:spTgt>
                                        </p:tgtEl>
                                      </p:cBhvr>
                                      <p:to x="100000" y="95000"/>
                                    </p:animScale>
                                    <p:animScale>
                                      <p:cBhvr>
                                        <p:cTn id="61"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457200" y="1919550"/>
            <a:ext cx="6096000" cy="2862000"/>
          </a:xfrm>
          <a:prstGeom prst="rect">
            <a:avLst/>
          </a:prstGeom>
        </p:spPr>
        <p:txBody>
          <a:bodyPr spcFirstLastPara="1" wrap="square" lIns="0" tIns="0" rIns="0" bIns="0" anchor="t" anchorCtr="0">
            <a:noAutofit/>
          </a:bodyPr>
          <a:lstStyle/>
          <a:p>
            <a:pPr marL="285750" indent="-285750">
              <a:buClr>
                <a:schemeClr val="dk1"/>
              </a:buClr>
              <a:buSzPts val="1100"/>
              <a:buFont typeface="Wingdings" pitchFamily="2" charset="2"/>
              <a:buChar char="v"/>
            </a:pPr>
            <a:r>
              <a:rPr lang="en-US" sz="1200" dirty="0" smtClean="0"/>
              <a:t>Explain concepts of Investigative Journalism in Producing quality media content.</a:t>
            </a:r>
          </a:p>
          <a:p>
            <a:pPr marL="285750" indent="-285750">
              <a:buClr>
                <a:schemeClr val="dk1"/>
              </a:buClr>
              <a:buSzPts val="1100"/>
              <a:buFont typeface="Wingdings" pitchFamily="2" charset="2"/>
              <a:buChar char="v"/>
            </a:pPr>
            <a:r>
              <a:rPr lang="en-US" sz="1200" dirty="0" smtClean="0"/>
              <a:t>Explain Sources of Stories in Investigative Journalism.</a:t>
            </a:r>
          </a:p>
          <a:p>
            <a:pPr marL="285750" indent="-285750">
              <a:buClr>
                <a:schemeClr val="dk1"/>
              </a:buClr>
              <a:buSzPts val="1100"/>
              <a:buFont typeface="Wingdings" pitchFamily="2" charset="2"/>
              <a:buChar char="v"/>
            </a:pPr>
            <a:r>
              <a:rPr lang="en-US" sz="1200" dirty="0" smtClean="0"/>
              <a:t>Describe Qualities of an investigative Journalist in Media Operations.</a:t>
            </a:r>
          </a:p>
          <a:p>
            <a:pPr marL="285750" indent="-285750">
              <a:buClr>
                <a:schemeClr val="dk1"/>
              </a:buClr>
              <a:buSzPts val="1100"/>
              <a:buFont typeface="Wingdings" pitchFamily="2" charset="2"/>
              <a:buChar char="v"/>
            </a:pPr>
            <a:r>
              <a:rPr lang="en-US" sz="1200" dirty="0" smtClean="0"/>
              <a:t>Explain ethical and legal consideration in conducting investigative Journalism.</a:t>
            </a:r>
          </a:p>
          <a:p>
            <a:pPr marL="285750" indent="-285750">
              <a:buClr>
                <a:schemeClr val="dk1"/>
              </a:buClr>
              <a:buSzPts val="1100"/>
              <a:buFont typeface="Wingdings" pitchFamily="2" charset="2"/>
              <a:buChar char="v"/>
            </a:pPr>
            <a:r>
              <a:rPr lang="en-US" sz="1200" dirty="0" smtClean="0"/>
              <a:t>Use investigative Journalism tools to produce evidence-based reporting.</a:t>
            </a:r>
          </a:p>
          <a:p>
            <a:pPr marL="285750" indent="-285750">
              <a:buClr>
                <a:schemeClr val="dk1"/>
              </a:buClr>
              <a:buSzPts val="1100"/>
              <a:buFont typeface="Wingdings" pitchFamily="2" charset="2"/>
              <a:buChar char="v"/>
            </a:pPr>
            <a:r>
              <a:rPr lang="en-US" sz="1200" dirty="0" smtClean="0"/>
              <a:t>Use information searching techniques in performing investigative Journalism.</a:t>
            </a:r>
          </a:p>
          <a:p>
            <a:pPr marL="285750" indent="-285750">
              <a:buClr>
                <a:schemeClr val="dk1"/>
              </a:buClr>
              <a:buSzPts val="1100"/>
              <a:buFont typeface="Wingdings" pitchFamily="2" charset="2"/>
              <a:buChar char="v"/>
            </a:pPr>
            <a:r>
              <a:rPr lang="en-US" sz="1200" dirty="0" smtClean="0"/>
              <a:t>Utilize report writing techniques in organizing and compiling Journalistic investigative report for print and electronic media.</a:t>
            </a:r>
            <a:endParaRPr lang="en-US" sz="1200" dirty="0"/>
          </a:p>
          <a:p>
            <a:pPr marL="285750" lvl="0" indent="-285750" algn="l" rtl="0">
              <a:spcBef>
                <a:spcPts val="600"/>
              </a:spcBef>
              <a:spcAft>
                <a:spcPts val="0"/>
              </a:spcAft>
              <a:buClr>
                <a:schemeClr val="dk1"/>
              </a:buClr>
              <a:buSzPts val="1100"/>
              <a:buFont typeface="Wingdings" pitchFamily="2" charset="2"/>
              <a:buChar char="v"/>
            </a:pPr>
            <a:endParaRPr lang="en-US" sz="1200" dirty="0" smtClean="0">
              <a:solidFill>
                <a:schemeClr val="tx1"/>
              </a:solidFill>
              <a:latin typeface="Times New Roman" pitchFamily="18" charset="0"/>
              <a:cs typeface="Times New Roman" pitchFamily="18"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circle(in)">
                                      <p:cBhvr>
                                        <p:cTn id="22" dur="2000"/>
                                        <p:tgtEl>
                                          <p:spTgt spid="3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5">
                                            <p:txEl>
                                              <p:pRg st="3" end="3"/>
                                            </p:txEl>
                                          </p:spTgt>
                                        </p:tgtEl>
                                        <p:attrNameLst>
                                          <p:attrName>style.visibility</p:attrName>
                                        </p:attrNameLst>
                                      </p:cBhvr>
                                      <p:to>
                                        <p:strVal val="visible"/>
                                      </p:to>
                                    </p:set>
                                    <p:animEffect transition="in" filter="circle(in)">
                                      <p:cBhvr>
                                        <p:cTn id="27" dur="2000"/>
                                        <p:tgtEl>
                                          <p:spTgt spid="3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45">
                                            <p:txEl>
                                              <p:pRg st="4" end="4"/>
                                            </p:txEl>
                                          </p:spTgt>
                                        </p:tgtEl>
                                        <p:attrNameLst>
                                          <p:attrName>style.visibility</p:attrName>
                                        </p:attrNameLst>
                                      </p:cBhvr>
                                      <p:to>
                                        <p:strVal val="visible"/>
                                      </p:to>
                                    </p:set>
                                    <p:animEffect transition="in" filter="circle(in)">
                                      <p:cBhvr>
                                        <p:cTn id="32" dur="2000"/>
                                        <p:tgtEl>
                                          <p:spTgt spid="3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5">
                                            <p:txEl>
                                              <p:pRg st="5" end="5"/>
                                            </p:txEl>
                                          </p:spTgt>
                                        </p:tgtEl>
                                        <p:attrNameLst>
                                          <p:attrName>style.visibility</p:attrName>
                                        </p:attrNameLst>
                                      </p:cBhvr>
                                      <p:to>
                                        <p:strVal val="visible"/>
                                      </p:to>
                                    </p:set>
                                    <p:animEffect transition="in" filter="circle(in)">
                                      <p:cBhvr>
                                        <p:cTn id="37" dur="2000"/>
                                        <p:tgtEl>
                                          <p:spTgt spid="3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45">
                                            <p:txEl>
                                              <p:pRg st="6" end="6"/>
                                            </p:txEl>
                                          </p:spTgt>
                                        </p:tgtEl>
                                        <p:attrNameLst>
                                          <p:attrName>style.visibility</p:attrName>
                                        </p:attrNameLst>
                                      </p:cBhvr>
                                      <p:to>
                                        <p:strVal val="visible"/>
                                      </p:to>
                                    </p:set>
                                    <p:animEffect transition="in" filter="circle(in)">
                                      <p:cBhvr>
                                        <p:cTn id="42" dur="2000"/>
                                        <p:tgtEl>
                                          <p:spTgt spid="345">
                                            <p:txEl>
                                              <p:pRg st="6" end="6"/>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48"/>
                                        </p:tgtEl>
                                        <p:attrNameLst>
                                          <p:attrName>style.visibility</p:attrName>
                                        </p:attrNameLst>
                                      </p:cBhvr>
                                      <p:to>
                                        <p:strVal val="visible"/>
                                      </p:to>
                                    </p:set>
                                    <p:animEffect transition="in" filter="circle(in)">
                                      <p:cBhvr>
                                        <p:cTn id="45"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17"/>
          <p:cNvSpPr txBox="1">
            <a:spLocks noGrp="1"/>
          </p:cNvSpPr>
          <p:nvPr>
            <p:ph type="body" idx="1"/>
          </p:nvPr>
        </p:nvSpPr>
        <p:spPr>
          <a:xfrm>
            <a:off x="457200" y="1995750"/>
            <a:ext cx="2971800" cy="2095371"/>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b="1" dirty="0" smtClean="0">
                <a:latin typeface="Times New Roman" pitchFamily="18" charset="0"/>
                <a:cs typeface="Times New Roman" pitchFamily="18" charset="0"/>
              </a:rPr>
              <a:t>Assignments</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 b="1" dirty="0" smtClean="0">
                <a:latin typeface="Times New Roman" pitchFamily="18" charset="0"/>
                <a:cs typeface="Times New Roman" pitchFamily="18" charset="0"/>
              </a:rPr>
              <a:t>Group work</a:t>
            </a: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I</a:t>
            </a:r>
            <a:r>
              <a:rPr lang="en" b="1" dirty="0" smtClean="0">
                <a:latin typeface="Times New Roman" pitchFamily="18" charset="0"/>
                <a:cs typeface="Times New Roman" pitchFamily="18" charset="0"/>
              </a:rPr>
              <a:t>ndividual works</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Presentation</a:t>
            </a: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Write an investigative report. </a:t>
            </a:r>
            <a:endParaRPr b="1" dirty="0">
              <a:latin typeface="Times New Roman" pitchFamily="18" charset="0"/>
              <a:cs typeface="Times New Roman" pitchFamily="18"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LEARNING CONTEXT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ircle(in)">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95">
                                            <p:txEl>
                                              <p:pRg st="0" end="0"/>
                                            </p:txEl>
                                          </p:spTgt>
                                        </p:tgtEl>
                                        <p:attrNameLst>
                                          <p:attrName>style.visibility</p:attrName>
                                        </p:attrNameLst>
                                      </p:cBhvr>
                                      <p:to>
                                        <p:strVal val="visible"/>
                                      </p:to>
                                    </p:set>
                                    <p:animEffect transition="in" filter="wipe(down)">
                                      <p:cBhvr>
                                        <p:cTn id="12" dur="580">
                                          <p:stCondLst>
                                            <p:cond delay="0"/>
                                          </p:stCondLst>
                                        </p:cTn>
                                        <p:tgtEl>
                                          <p:spTgt spid="595">
                                            <p:txEl>
                                              <p:pRg st="0" end="0"/>
                                            </p:txEl>
                                          </p:spTgt>
                                        </p:tgtEl>
                                      </p:cBhvr>
                                    </p:animEffect>
                                    <p:anim calcmode="lin" valueType="num">
                                      <p:cBhvr>
                                        <p:cTn id="13" dur="1822" tmFilter="0,0; 0.14,0.36; 0.43,0.73; 0.71,0.91; 1.0,1.0">
                                          <p:stCondLst>
                                            <p:cond delay="0"/>
                                          </p:stCondLst>
                                        </p:cTn>
                                        <p:tgtEl>
                                          <p:spTgt spid="59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5">
                                            <p:txEl>
                                              <p:pRg st="0" end="0"/>
                                            </p:txEl>
                                          </p:spTgt>
                                        </p:tgtEl>
                                      </p:cBhvr>
                                      <p:to x="100000" y="60000"/>
                                    </p:animScale>
                                    <p:animScale>
                                      <p:cBhvr>
                                        <p:cTn id="19" dur="166" decel="50000">
                                          <p:stCondLst>
                                            <p:cond delay="676"/>
                                          </p:stCondLst>
                                        </p:cTn>
                                        <p:tgtEl>
                                          <p:spTgt spid="595">
                                            <p:txEl>
                                              <p:pRg st="0" end="0"/>
                                            </p:txEl>
                                          </p:spTgt>
                                        </p:tgtEl>
                                      </p:cBhvr>
                                      <p:to x="100000" y="100000"/>
                                    </p:animScale>
                                    <p:animScale>
                                      <p:cBhvr>
                                        <p:cTn id="20" dur="26">
                                          <p:stCondLst>
                                            <p:cond delay="1312"/>
                                          </p:stCondLst>
                                        </p:cTn>
                                        <p:tgtEl>
                                          <p:spTgt spid="595">
                                            <p:txEl>
                                              <p:pRg st="0" end="0"/>
                                            </p:txEl>
                                          </p:spTgt>
                                        </p:tgtEl>
                                      </p:cBhvr>
                                      <p:to x="100000" y="80000"/>
                                    </p:animScale>
                                    <p:animScale>
                                      <p:cBhvr>
                                        <p:cTn id="21" dur="166" decel="50000">
                                          <p:stCondLst>
                                            <p:cond delay="1338"/>
                                          </p:stCondLst>
                                        </p:cTn>
                                        <p:tgtEl>
                                          <p:spTgt spid="595">
                                            <p:txEl>
                                              <p:pRg st="0" end="0"/>
                                            </p:txEl>
                                          </p:spTgt>
                                        </p:tgtEl>
                                      </p:cBhvr>
                                      <p:to x="100000" y="100000"/>
                                    </p:animScale>
                                    <p:animScale>
                                      <p:cBhvr>
                                        <p:cTn id="22" dur="26">
                                          <p:stCondLst>
                                            <p:cond delay="1642"/>
                                          </p:stCondLst>
                                        </p:cTn>
                                        <p:tgtEl>
                                          <p:spTgt spid="595">
                                            <p:txEl>
                                              <p:pRg st="0" end="0"/>
                                            </p:txEl>
                                          </p:spTgt>
                                        </p:tgtEl>
                                      </p:cBhvr>
                                      <p:to x="100000" y="90000"/>
                                    </p:animScale>
                                    <p:animScale>
                                      <p:cBhvr>
                                        <p:cTn id="23" dur="166" decel="50000">
                                          <p:stCondLst>
                                            <p:cond delay="1668"/>
                                          </p:stCondLst>
                                        </p:cTn>
                                        <p:tgtEl>
                                          <p:spTgt spid="595">
                                            <p:txEl>
                                              <p:pRg st="0" end="0"/>
                                            </p:txEl>
                                          </p:spTgt>
                                        </p:tgtEl>
                                      </p:cBhvr>
                                      <p:to x="100000" y="100000"/>
                                    </p:animScale>
                                    <p:animScale>
                                      <p:cBhvr>
                                        <p:cTn id="24" dur="26">
                                          <p:stCondLst>
                                            <p:cond delay="1808"/>
                                          </p:stCondLst>
                                        </p:cTn>
                                        <p:tgtEl>
                                          <p:spTgt spid="595">
                                            <p:txEl>
                                              <p:pRg st="0" end="0"/>
                                            </p:txEl>
                                          </p:spTgt>
                                        </p:tgtEl>
                                      </p:cBhvr>
                                      <p:to x="100000" y="95000"/>
                                    </p:animScale>
                                    <p:animScale>
                                      <p:cBhvr>
                                        <p:cTn id="25" dur="166" decel="50000">
                                          <p:stCondLst>
                                            <p:cond delay="1834"/>
                                          </p:stCondLst>
                                        </p:cTn>
                                        <p:tgtEl>
                                          <p:spTgt spid="59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95">
                                            <p:txEl>
                                              <p:pRg st="1" end="1"/>
                                            </p:txEl>
                                          </p:spTgt>
                                        </p:tgtEl>
                                        <p:attrNameLst>
                                          <p:attrName>style.visibility</p:attrName>
                                        </p:attrNameLst>
                                      </p:cBhvr>
                                      <p:to>
                                        <p:strVal val="visible"/>
                                      </p:to>
                                    </p:set>
                                    <p:animEffect transition="in" filter="wipe(down)">
                                      <p:cBhvr>
                                        <p:cTn id="30" dur="580">
                                          <p:stCondLst>
                                            <p:cond delay="0"/>
                                          </p:stCondLst>
                                        </p:cTn>
                                        <p:tgtEl>
                                          <p:spTgt spid="595">
                                            <p:txEl>
                                              <p:pRg st="1" end="1"/>
                                            </p:txEl>
                                          </p:spTgt>
                                        </p:tgtEl>
                                      </p:cBhvr>
                                    </p:animEffect>
                                    <p:anim calcmode="lin" valueType="num">
                                      <p:cBhvr>
                                        <p:cTn id="31" dur="1822" tmFilter="0,0; 0.14,0.36; 0.43,0.73; 0.71,0.91; 1.0,1.0">
                                          <p:stCondLst>
                                            <p:cond delay="0"/>
                                          </p:stCondLst>
                                        </p:cTn>
                                        <p:tgtEl>
                                          <p:spTgt spid="59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9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9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9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9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95">
                                            <p:txEl>
                                              <p:pRg st="1" end="1"/>
                                            </p:txEl>
                                          </p:spTgt>
                                        </p:tgtEl>
                                      </p:cBhvr>
                                      <p:to x="100000" y="60000"/>
                                    </p:animScale>
                                    <p:animScale>
                                      <p:cBhvr>
                                        <p:cTn id="37" dur="166" decel="50000">
                                          <p:stCondLst>
                                            <p:cond delay="676"/>
                                          </p:stCondLst>
                                        </p:cTn>
                                        <p:tgtEl>
                                          <p:spTgt spid="595">
                                            <p:txEl>
                                              <p:pRg st="1" end="1"/>
                                            </p:txEl>
                                          </p:spTgt>
                                        </p:tgtEl>
                                      </p:cBhvr>
                                      <p:to x="100000" y="100000"/>
                                    </p:animScale>
                                    <p:animScale>
                                      <p:cBhvr>
                                        <p:cTn id="38" dur="26">
                                          <p:stCondLst>
                                            <p:cond delay="1312"/>
                                          </p:stCondLst>
                                        </p:cTn>
                                        <p:tgtEl>
                                          <p:spTgt spid="595">
                                            <p:txEl>
                                              <p:pRg st="1" end="1"/>
                                            </p:txEl>
                                          </p:spTgt>
                                        </p:tgtEl>
                                      </p:cBhvr>
                                      <p:to x="100000" y="80000"/>
                                    </p:animScale>
                                    <p:animScale>
                                      <p:cBhvr>
                                        <p:cTn id="39" dur="166" decel="50000">
                                          <p:stCondLst>
                                            <p:cond delay="1338"/>
                                          </p:stCondLst>
                                        </p:cTn>
                                        <p:tgtEl>
                                          <p:spTgt spid="595">
                                            <p:txEl>
                                              <p:pRg st="1" end="1"/>
                                            </p:txEl>
                                          </p:spTgt>
                                        </p:tgtEl>
                                      </p:cBhvr>
                                      <p:to x="100000" y="100000"/>
                                    </p:animScale>
                                    <p:animScale>
                                      <p:cBhvr>
                                        <p:cTn id="40" dur="26">
                                          <p:stCondLst>
                                            <p:cond delay="1642"/>
                                          </p:stCondLst>
                                        </p:cTn>
                                        <p:tgtEl>
                                          <p:spTgt spid="595">
                                            <p:txEl>
                                              <p:pRg st="1" end="1"/>
                                            </p:txEl>
                                          </p:spTgt>
                                        </p:tgtEl>
                                      </p:cBhvr>
                                      <p:to x="100000" y="90000"/>
                                    </p:animScale>
                                    <p:animScale>
                                      <p:cBhvr>
                                        <p:cTn id="41" dur="166" decel="50000">
                                          <p:stCondLst>
                                            <p:cond delay="1668"/>
                                          </p:stCondLst>
                                        </p:cTn>
                                        <p:tgtEl>
                                          <p:spTgt spid="595">
                                            <p:txEl>
                                              <p:pRg st="1" end="1"/>
                                            </p:txEl>
                                          </p:spTgt>
                                        </p:tgtEl>
                                      </p:cBhvr>
                                      <p:to x="100000" y="100000"/>
                                    </p:animScale>
                                    <p:animScale>
                                      <p:cBhvr>
                                        <p:cTn id="42" dur="26">
                                          <p:stCondLst>
                                            <p:cond delay="1808"/>
                                          </p:stCondLst>
                                        </p:cTn>
                                        <p:tgtEl>
                                          <p:spTgt spid="595">
                                            <p:txEl>
                                              <p:pRg st="1" end="1"/>
                                            </p:txEl>
                                          </p:spTgt>
                                        </p:tgtEl>
                                      </p:cBhvr>
                                      <p:to x="100000" y="95000"/>
                                    </p:animScale>
                                    <p:animScale>
                                      <p:cBhvr>
                                        <p:cTn id="43" dur="166" decel="50000">
                                          <p:stCondLst>
                                            <p:cond delay="1834"/>
                                          </p:stCondLst>
                                        </p:cTn>
                                        <p:tgtEl>
                                          <p:spTgt spid="59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95">
                                            <p:txEl>
                                              <p:pRg st="2" end="2"/>
                                            </p:txEl>
                                          </p:spTgt>
                                        </p:tgtEl>
                                        <p:attrNameLst>
                                          <p:attrName>style.visibility</p:attrName>
                                        </p:attrNameLst>
                                      </p:cBhvr>
                                      <p:to>
                                        <p:strVal val="visible"/>
                                      </p:to>
                                    </p:set>
                                    <p:animEffect transition="in" filter="wipe(down)">
                                      <p:cBhvr>
                                        <p:cTn id="48" dur="580">
                                          <p:stCondLst>
                                            <p:cond delay="0"/>
                                          </p:stCondLst>
                                        </p:cTn>
                                        <p:tgtEl>
                                          <p:spTgt spid="595">
                                            <p:txEl>
                                              <p:pRg st="2" end="2"/>
                                            </p:txEl>
                                          </p:spTgt>
                                        </p:tgtEl>
                                      </p:cBhvr>
                                    </p:animEffect>
                                    <p:anim calcmode="lin" valueType="num">
                                      <p:cBhvr>
                                        <p:cTn id="49" dur="1822" tmFilter="0,0; 0.14,0.36; 0.43,0.73; 0.71,0.91; 1.0,1.0">
                                          <p:stCondLst>
                                            <p:cond delay="0"/>
                                          </p:stCondLst>
                                        </p:cTn>
                                        <p:tgtEl>
                                          <p:spTgt spid="59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9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9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9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9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95">
                                            <p:txEl>
                                              <p:pRg st="2" end="2"/>
                                            </p:txEl>
                                          </p:spTgt>
                                        </p:tgtEl>
                                      </p:cBhvr>
                                      <p:to x="100000" y="60000"/>
                                    </p:animScale>
                                    <p:animScale>
                                      <p:cBhvr>
                                        <p:cTn id="55" dur="166" decel="50000">
                                          <p:stCondLst>
                                            <p:cond delay="676"/>
                                          </p:stCondLst>
                                        </p:cTn>
                                        <p:tgtEl>
                                          <p:spTgt spid="595">
                                            <p:txEl>
                                              <p:pRg st="2" end="2"/>
                                            </p:txEl>
                                          </p:spTgt>
                                        </p:tgtEl>
                                      </p:cBhvr>
                                      <p:to x="100000" y="100000"/>
                                    </p:animScale>
                                    <p:animScale>
                                      <p:cBhvr>
                                        <p:cTn id="56" dur="26">
                                          <p:stCondLst>
                                            <p:cond delay="1312"/>
                                          </p:stCondLst>
                                        </p:cTn>
                                        <p:tgtEl>
                                          <p:spTgt spid="595">
                                            <p:txEl>
                                              <p:pRg st="2" end="2"/>
                                            </p:txEl>
                                          </p:spTgt>
                                        </p:tgtEl>
                                      </p:cBhvr>
                                      <p:to x="100000" y="80000"/>
                                    </p:animScale>
                                    <p:animScale>
                                      <p:cBhvr>
                                        <p:cTn id="57" dur="166" decel="50000">
                                          <p:stCondLst>
                                            <p:cond delay="1338"/>
                                          </p:stCondLst>
                                        </p:cTn>
                                        <p:tgtEl>
                                          <p:spTgt spid="595">
                                            <p:txEl>
                                              <p:pRg st="2" end="2"/>
                                            </p:txEl>
                                          </p:spTgt>
                                        </p:tgtEl>
                                      </p:cBhvr>
                                      <p:to x="100000" y="100000"/>
                                    </p:animScale>
                                    <p:animScale>
                                      <p:cBhvr>
                                        <p:cTn id="58" dur="26">
                                          <p:stCondLst>
                                            <p:cond delay="1642"/>
                                          </p:stCondLst>
                                        </p:cTn>
                                        <p:tgtEl>
                                          <p:spTgt spid="595">
                                            <p:txEl>
                                              <p:pRg st="2" end="2"/>
                                            </p:txEl>
                                          </p:spTgt>
                                        </p:tgtEl>
                                      </p:cBhvr>
                                      <p:to x="100000" y="90000"/>
                                    </p:animScale>
                                    <p:animScale>
                                      <p:cBhvr>
                                        <p:cTn id="59" dur="166" decel="50000">
                                          <p:stCondLst>
                                            <p:cond delay="1668"/>
                                          </p:stCondLst>
                                        </p:cTn>
                                        <p:tgtEl>
                                          <p:spTgt spid="595">
                                            <p:txEl>
                                              <p:pRg st="2" end="2"/>
                                            </p:txEl>
                                          </p:spTgt>
                                        </p:tgtEl>
                                      </p:cBhvr>
                                      <p:to x="100000" y="100000"/>
                                    </p:animScale>
                                    <p:animScale>
                                      <p:cBhvr>
                                        <p:cTn id="60" dur="26">
                                          <p:stCondLst>
                                            <p:cond delay="1808"/>
                                          </p:stCondLst>
                                        </p:cTn>
                                        <p:tgtEl>
                                          <p:spTgt spid="595">
                                            <p:txEl>
                                              <p:pRg st="2" end="2"/>
                                            </p:txEl>
                                          </p:spTgt>
                                        </p:tgtEl>
                                      </p:cBhvr>
                                      <p:to x="100000" y="95000"/>
                                    </p:animScale>
                                    <p:animScale>
                                      <p:cBhvr>
                                        <p:cTn id="61" dur="166" decel="50000">
                                          <p:stCondLst>
                                            <p:cond delay="1834"/>
                                          </p:stCondLst>
                                        </p:cTn>
                                        <p:tgtEl>
                                          <p:spTgt spid="595">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95">
                                            <p:txEl>
                                              <p:pRg st="3" end="3"/>
                                            </p:txEl>
                                          </p:spTgt>
                                        </p:tgtEl>
                                        <p:attrNameLst>
                                          <p:attrName>style.visibility</p:attrName>
                                        </p:attrNameLst>
                                      </p:cBhvr>
                                      <p:to>
                                        <p:strVal val="visible"/>
                                      </p:to>
                                    </p:set>
                                    <p:animEffect transition="in" filter="wipe(down)">
                                      <p:cBhvr>
                                        <p:cTn id="66" dur="580">
                                          <p:stCondLst>
                                            <p:cond delay="0"/>
                                          </p:stCondLst>
                                        </p:cTn>
                                        <p:tgtEl>
                                          <p:spTgt spid="595">
                                            <p:txEl>
                                              <p:pRg st="3" end="3"/>
                                            </p:txEl>
                                          </p:spTgt>
                                        </p:tgtEl>
                                      </p:cBhvr>
                                    </p:animEffect>
                                    <p:anim calcmode="lin" valueType="num">
                                      <p:cBhvr>
                                        <p:cTn id="67" dur="1822" tmFilter="0,0; 0.14,0.36; 0.43,0.73; 0.71,0.91; 1.0,1.0">
                                          <p:stCondLst>
                                            <p:cond delay="0"/>
                                          </p:stCondLst>
                                        </p:cTn>
                                        <p:tgtEl>
                                          <p:spTgt spid="59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9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9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9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9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95">
                                            <p:txEl>
                                              <p:pRg st="3" end="3"/>
                                            </p:txEl>
                                          </p:spTgt>
                                        </p:tgtEl>
                                      </p:cBhvr>
                                      <p:to x="100000" y="60000"/>
                                    </p:animScale>
                                    <p:animScale>
                                      <p:cBhvr>
                                        <p:cTn id="73" dur="166" decel="50000">
                                          <p:stCondLst>
                                            <p:cond delay="676"/>
                                          </p:stCondLst>
                                        </p:cTn>
                                        <p:tgtEl>
                                          <p:spTgt spid="595">
                                            <p:txEl>
                                              <p:pRg st="3" end="3"/>
                                            </p:txEl>
                                          </p:spTgt>
                                        </p:tgtEl>
                                      </p:cBhvr>
                                      <p:to x="100000" y="100000"/>
                                    </p:animScale>
                                    <p:animScale>
                                      <p:cBhvr>
                                        <p:cTn id="74" dur="26">
                                          <p:stCondLst>
                                            <p:cond delay="1312"/>
                                          </p:stCondLst>
                                        </p:cTn>
                                        <p:tgtEl>
                                          <p:spTgt spid="595">
                                            <p:txEl>
                                              <p:pRg st="3" end="3"/>
                                            </p:txEl>
                                          </p:spTgt>
                                        </p:tgtEl>
                                      </p:cBhvr>
                                      <p:to x="100000" y="80000"/>
                                    </p:animScale>
                                    <p:animScale>
                                      <p:cBhvr>
                                        <p:cTn id="75" dur="166" decel="50000">
                                          <p:stCondLst>
                                            <p:cond delay="1338"/>
                                          </p:stCondLst>
                                        </p:cTn>
                                        <p:tgtEl>
                                          <p:spTgt spid="595">
                                            <p:txEl>
                                              <p:pRg st="3" end="3"/>
                                            </p:txEl>
                                          </p:spTgt>
                                        </p:tgtEl>
                                      </p:cBhvr>
                                      <p:to x="100000" y="100000"/>
                                    </p:animScale>
                                    <p:animScale>
                                      <p:cBhvr>
                                        <p:cTn id="76" dur="26">
                                          <p:stCondLst>
                                            <p:cond delay="1642"/>
                                          </p:stCondLst>
                                        </p:cTn>
                                        <p:tgtEl>
                                          <p:spTgt spid="595">
                                            <p:txEl>
                                              <p:pRg st="3" end="3"/>
                                            </p:txEl>
                                          </p:spTgt>
                                        </p:tgtEl>
                                      </p:cBhvr>
                                      <p:to x="100000" y="90000"/>
                                    </p:animScale>
                                    <p:animScale>
                                      <p:cBhvr>
                                        <p:cTn id="77" dur="166" decel="50000">
                                          <p:stCondLst>
                                            <p:cond delay="1668"/>
                                          </p:stCondLst>
                                        </p:cTn>
                                        <p:tgtEl>
                                          <p:spTgt spid="595">
                                            <p:txEl>
                                              <p:pRg st="3" end="3"/>
                                            </p:txEl>
                                          </p:spTgt>
                                        </p:tgtEl>
                                      </p:cBhvr>
                                      <p:to x="100000" y="100000"/>
                                    </p:animScale>
                                    <p:animScale>
                                      <p:cBhvr>
                                        <p:cTn id="78" dur="26">
                                          <p:stCondLst>
                                            <p:cond delay="1808"/>
                                          </p:stCondLst>
                                        </p:cTn>
                                        <p:tgtEl>
                                          <p:spTgt spid="595">
                                            <p:txEl>
                                              <p:pRg st="3" end="3"/>
                                            </p:txEl>
                                          </p:spTgt>
                                        </p:tgtEl>
                                      </p:cBhvr>
                                      <p:to x="100000" y="95000"/>
                                    </p:animScale>
                                    <p:animScale>
                                      <p:cBhvr>
                                        <p:cTn id="79" dur="166" decel="50000">
                                          <p:stCondLst>
                                            <p:cond delay="1834"/>
                                          </p:stCondLst>
                                        </p:cTn>
                                        <p:tgtEl>
                                          <p:spTgt spid="595">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595">
                                            <p:txEl>
                                              <p:pRg st="4" end="4"/>
                                            </p:txEl>
                                          </p:spTgt>
                                        </p:tgtEl>
                                        <p:attrNameLst>
                                          <p:attrName>style.visibility</p:attrName>
                                        </p:attrNameLst>
                                      </p:cBhvr>
                                      <p:to>
                                        <p:strVal val="visible"/>
                                      </p:to>
                                    </p:set>
                                    <p:animEffect transition="in" filter="wipe(down)">
                                      <p:cBhvr>
                                        <p:cTn id="84" dur="580">
                                          <p:stCondLst>
                                            <p:cond delay="0"/>
                                          </p:stCondLst>
                                        </p:cTn>
                                        <p:tgtEl>
                                          <p:spTgt spid="595">
                                            <p:txEl>
                                              <p:pRg st="4" end="4"/>
                                            </p:txEl>
                                          </p:spTgt>
                                        </p:tgtEl>
                                      </p:cBhvr>
                                    </p:animEffect>
                                    <p:anim calcmode="lin" valueType="num">
                                      <p:cBhvr>
                                        <p:cTn id="85" dur="1822" tmFilter="0,0; 0.14,0.36; 0.43,0.73; 0.71,0.91; 1.0,1.0">
                                          <p:stCondLst>
                                            <p:cond delay="0"/>
                                          </p:stCondLst>
                                        </p:cTn>
                                        <p:tgtEl>
                                          <p:spTgt spid="59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9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9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9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9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595">
                                            <p:txEl>
                                              <p:pRg st="4" end="4"/>
                                            </p:txEl>
                                          </p:spTgt>
                                        </p:tgtEl>
                                      </p:cBhvr>
                                      <p:to x="100000" y="60000"/>
                                    </p:animScale>
                                    <p:animScale>
                                      <p:cBhvr>
                                        <p:cTn id="91" dur="166" decel="50000">
                                          <p:stCondLst>
                                            <p:cond delay="676"/>
                                          </p:stCondLst>
                                        </p:cTn>
                                        <p:tgtEl>
                                          <p:spTgt spid="595">
                                            <p:txEl>
                                              <p:pRg st="4" end="4"/>
                                            </p:txEl>
                                          </p:spTgt>
                                        </p:tgtEl>
                                      </p:cBhvr>
                                      <p:to x="100000" y="100000"/>
                                    </p:animScale>
                                    <p:animScale>
                                      <p:cBhvr>
                                        <p:cTn id="92" dur="26">
                                          <p:stCondLst>
                                            <p:cond delay="1312"/>
                                          </p:stCondLst>
                                        </p:cTn>
                                        <p:tgtEl>
                                          <p:spTgt spid="595">
                                            <p:txEl>
                                              <p:pRg st="4" end="4"/>
                                            </p:txEl>
                                          </p:spTgt>
                                        </p:tgtEl>
                                      </p:cBhvr>
                                      <p:to x="100000" y="80000"/>
                                    </p:animScale>
                                    <p:animScale>
                                      <p:cBhvr>
                                        <p:cTn id="93" dur="166" decel="50000">
                                          <p:stCondLst>
                                            <p:cond delay="1338"/>
                                          </p:stCondLst>
                                        </p:cTn>
                                        <p:tgtEl>
                                          <p:spTgt spid="595">
                                            <p:txEl>
                                              <p:pRg st="4" end="4"/>
                                            </p:txEl>
                                          </p:spTgt>
                                        </p:tgtEl>
                                      </p:cBhvr>
                                      <p:to x="100000" y="100000"/>
                                    </p:animScale>
                                    <p:animScale>
                                      <p:cBhvr>
                                        <p:cTn id="94" dur="26">
                                          <p:stCondLst>
                                            <p:cond delay="1642"/>
                                          </p:stCondLst>
                                        </p:cTn>
                                        <p:tgtEl>
                                          <p:spTgt spid="595">
                                            <p:txEl>
                                              <p:pRg st="4" end="4"/>
                                            </p:txEl>
                                          </p:spTgt>
                                        </p:tgtEl>
                                      </p:cBhvr>
                                      <p:to x="100000" y="90000"/>
                                    </p:animScale>
                                    <p:animScale>
                                      <p:cBhvr>
                                        <p:cTn id="95" dur="166" decel="50000">
                                          <p:stCondLst>
                                            <p:cond delay="1668"/>
                                          </p:stCondLst>
                                        </p:cTn>
                                        <p:tgtEl>
                                          <p:spTgt spid="595">
                                            <p:txEl>
                                              <p:pRg st="4" end="4"/>
                                            </p:txEl>
                                          </p:spTgt>
                                        </p:tgtEl>
                                      </p:cBhvr>
                                      <p:to x="100000" y="100000"/>
                                    </p:animScale>
                                    <p:animScale>
                                      <p:cBhvr>
                                        <p:cTn id="96" dur="26">
                                          <p:stCondLst>
                                            <p:cond delay="1808"/>
                                          </p:stCondLst>
                                        </p:cTn>
                                        <p:tgtEl>
                                          <p:spTgt spid="595">
                                            <p:txEl>
                                              <p:pRg st="4" end="4"/>
                                            </p:txEl>
                                          </p:spTgt>
                                        </p:tgtEl>
                                      </p:cBhvr>
                                      <p:to x="100000" y="95000"/>
                                    </p:animScale>
                                    <p:animScale>
                                      <p:cBhvr>
                                        <p:cTn id="97" dur="166" decel="50000">
                                          <p:stCondLst>
                                            <p:cond delay="1834"/>
                                          </p:stCondLst>
                                        </p:cTn>
                                        <p:tgtEl>
                                          <p:spTgt spid="595">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597"/>
                                        </p:tgtEl>
                                        <p:attrNameLst>
                                          <p:attrName>style.visibility</p:attrName>
                                        </p:attrNameLst>
                                      </p:cBhvr>
                                      <p:to>
                                        <p:strVal val="visible"/>
                                      </p:to>
                                    </p:set>
                                    <p:animEffect transition="in" filter="wheel(1)">
                                      <p:cBhvr>
                                        <p:cTn id="102"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114" name="Google Shape;379;p14"/>
          <p:cNvSpPr txBox="1">
            <a:spLocks/>
          </p:cNvSpPr>
          <p:nvPr/>
        </p:nvSpPr>
        <p:spPr>
          <a:xfrm rot="1045419">
            <a:off x="377509" y="951150"/>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Times New Roman" pitchFamily="18" charset="0"/>
                <a:cs typeface="Times New Roman" pitchFamily="18" charset="0"/>
              </a:rPr>
              <a:t>LEARNING MATERIALS</a:t>
            </a:r>
            <a:endParaRPr lang="en-US" sz="2000" dirty="0">
              <a:latin typeface="Times New Roman" pitchFamily="18" charset="0"/>
              <a:cs typeface="Times New Roman" pitchFamily="18" charset="0"/>
            </a:endParaRPr>
          </a:p>
        </p:txBody>
      </p:sp>
      <p:sp>
        <p:nvSpPr>
          <p:cNvPr id="742" name="Google Shape;742;p18"/>
          <p:cNvSpPr txBox="1">
            <a:spLocks noGrp="1"/>
          </p:cNvSpPr>
          <p:nvPr>
            <p:ph type="subTitle" idx="4294967295"/>
          </p:nvPr>
        </p:nvSpPr>
        <p:spPr>
          <a:xfrm>
            <a:off x="685800" y="2788652"/>
            <a:ext cx="2819400" cy="1764298"/>
          </a:xfrm>
          <a:prstGeom prst="rect">
            <a:avLst/>
          </a:prstGeom>
        </p:spPr>
        <p:txBody>
          <a:bodyPr spcFirstLastPara="1" wrap="square" lIns="0" tIns="0" rIns="0" bIns="0" anchor="t" anchorCtr="0">
            <a:noAutofit/>
          </a:bodyPr>
          <a:lstStyle/>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TEST BOOKS</a:t>
            </a: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HAND OUTS</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LECTURING</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READING DIFFERENT INVESTIGATION REPORTS</a:t>
            </a:r>
            <a:endParaRPr sz="1200" b="1" dirty="0">
              <a:latin typeface="Times New Roman" pitchFamily="18" charset="0"/>
              <a:cs typeface="Times New Roman"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in)">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743200" cy="2679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CONTINOUSLY ASSESSMENT</a:t>
            </a:r>
            <a:endParaRPr b="1" dirty="0">
              <a:latin typeface="Times New Roman" pitchFamily="18" charset="0"/>
              <a:cs typeface="Times New Roman" pitchFamily="18" charset="0"/>
            </a:endParaRPr>
          </a:p>
          <a:p>
            <a:pPr marL="0" lvl="0" indent="0" algn="l" rtl="0">
              <a:spcBef>
                <a:spcPts val="600"/>
              </a:spcBef>
              <a:spcAft>
                <a:spcPts val="0"/>
              </a:spcAft>
              <a:buNone/>
            </a:pPr>
            <a:r>
              <a:rPr lang="en" sz="1200" dirty="0">
                <a:latin typeface="Times New Roman" pitchFamily="18" charset="0"/>
                <a:cs typeface="Times New Roman" pitchFamily="18" charset="0"/>
              </a:rPr>
              <a:t> </a:t>
            </a:r>
            <a:r>
              <a:rPr lang="en" sz="1200" dirty="0">
                <a:latin typeface="Times New Roman" pitchFamily="18" charset="0"/>
                <a:cs typeface="Times New Roman" pitchFamily="18" charset="0"/>
              </a:rPr>
              <a:t> </a:t>
            </a:r>
            <a:r>
              <a:rPr lang="en" sz="1200" dirty="0" smtClean="0">
                <a:latin typeface="Times New Roman" pitchFamily="18" charset="0"/>
                <a:cs typeface="Times New Roman" pitchFamily="18" charset="0"/>
              </a:rPr>
              <a:t> 60%</a:t>
            </a:r>
            <a:endParaRPr sz="1200" dirty="0">
              <a:latin typeface="Times New Roman" pitchFamily="18" charset="0"/>
              <a:cs typeface="Times New Roman" pitchFamily="18" charset="0"/>
            </a:endParaRPr>
          </a:p>
        </p:txBody>
      </p:sp>
      <p:sp>
        <p:nvSpPr>
          <p:cNvPr id="859" name="Google Shape;859;p19"/>
          <p:cNvSpPr txBox="1">
            <a:spLocks noGrp="1"/>
          </p:cNvSpPr>
          <p:nvPr>
            <p:ph type="body" idx="2"/>
          </p:nvPr>
        </p:nvSpPr>
        <p:spPr>
          <a:xfrm>
            <a:off x="3782626" y="2299378"/>
            <a:ext cx="2618174" cy="2558372"/>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END EXAMS MARKS</a:t>
            </a:r>
            <a:endParaRPr b="1" dirty="0">
              <a:latin typeface="Times New Roman" pitchFamily="18" charset="0"/>
              <a:cs typeface="Times New Roman" pitchFamily="18" charset="0"/>
            </a:endParaRPr>
          </a:p>
          <a:p>
            <a:pPr marL="0" lvl="0" indent="0">
              <a:buNone/>
            </a:pPr>
            <a:r>
              <a:rPr lang="en" sz="1200" dirty="0">
                <a:latin typeface="Times New Roman" pitchFamily="18" charset="0"/>
                <a:cs typeface="Times New Roman" pitchFamily="18" charset="0"/>
              </a:rPr>
              <a:t> </a:t>
            </a:r>
            <a:r>
              <a:rPr lang="en" sz="1200" dirty="0" smtClean="0">
                <a:latin typeface="Times New Roman" pitchFamily="18" charset="0"/>
                <a:cs typeface="Times New Roman" pitchFamily="18" charset="0"/>
              </a:rPr>
              <a:t> 40%</a:t>
            </a:r>
            <a:endParaRPr lang="en" sz="1200" dirty="0">
              <a:latin typeface="Times New Roman" pitchFamily="18" charset="0"/>
              <a:cs typeface="Times New Roman" pitchFamily="18"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INTEGRATED METHODS OF ASSESSMENT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ircle(in)">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2207" name="Google Shape;2207;p34"/>
          <p:cNvSpPr txBox="1">
            <a:spLocks noGrp="1"/>
          </p:cNvSpPr>
          <p:nvPr>
            <p:ph type="subTitle" idx="4294967295"/>
          </p:nvPr>
        </p:nvSpPr>
        <p:spPr>
          <a:xfrm>
            <a:off x="685800" y="2021059"/>
            <a:ext cx="3048000" cy="90740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Times New Roman" pitchFamily="18" charset="0"/>
                <a:ea typeface="Barlow"/>
                <a:cs typeface="Times New Roman" pitchFamily="18" charset="0"/>
                <a:sym typeface="Barlow"/>
              </a:rPr>
              <a:t>Any questions</a:t>
            </a:r>
            <a:r>
              <a:rPr lang="en" sz="3600" b="1" dirty="0" smtClean="0">
                <a:solidFill>
                  <a:schemeClr val="accent1"/>
                </a:solidFill>
                <a:latin typeface="Times New Roman" pitchFamily="18" charset="0"/>
                <a:ea typeface="Barlow"/>
                <a:cs typeface="Times New Roman" pitchFamily="18" charset="0"/>
                <a:sym typeface="Barlow"/>
              </a:rPr>
              <a:t>?</a:t>
            </a:r>
            <a:endParaRPr sz="3600" b="1" dirty="0">
              <a:solidFill>
                <a:schemeClr val="accent1"/>
              </a:solidFill>
              <a:latin typeface="Times New Roman" pitchFamily="18" charset="0"/>
              <a:ea typeface="Barlow"/>
              <a:cs typeface="Times New Roman" pitchFamily="18" charset="0"/>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215</Words>
  <Application>Microsoft Office PowerPoint</Application>
  <PresentationFormat>On-screen Show (16:9)</PresentationFormat>
  <Paragraphs>41</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vt:lpstr>
      <vt:lpstr>Courier New</vt:lpstr>
      <vt:lpstr>Barlow Light</vt:lpstr>
      <vt:lpstr>Times New Roman</vt:lpstr>
      <vt:lpstr>Arial</vt:lpstr>
      <vt:lpstr>Barlow</vt:lpstr>
      <vt:lpstr>Tahoma</vt:lpstr>
      <vt:lpstr>Raleway Thin</vt:lpstr>
      <vt:lpstr>Wingdings</vt:lpstr>
      <vt:lpstr>Gaoler template</vt:lpstr>
      <vt:lpstr>Course Outline</vt:lpstr>
      <vt:lpstr>MODULE OBJECTIVE</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ICT OFFICER</dc:creator>
  <cp:lastModifiedBy>COORDINATOR-DSJ</cp:lastModifiedBy>
  <cp:revision>29</cp:revision>
  <dcterms:modified xsi:type="dcterms:W3CDTF">2023-02-07T13:05:14Z</dcterms:modified>
</cp:coreProperties>
</file>